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Raleway"/>
      <p:regular r:id="rId17"/>
    </p:embeddedFont>
    <p:embeddedFont>
      <p:font typeface="Raleway"/>
      <p:regular r:id="rId18"/>
    </p:embeddedFont>
    <p:embeddedFont>
      <p:font typeface="Raleway"/>
      <p:regular r:id="rId19"/>
    </p:embeddedFont>
    <p:embeddedFont>
      <p:font typeface="Raleway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  <p:embeddedFont>
      <p:font typeface="Roboto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6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8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226814"/>
            <a:ext cx="5486400" cy="77759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6773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Проект специальной индустриальной зоны TULIP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605980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157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Спасибо за внимание к проекту TULIP!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17349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искренне благодарны за ваш интерес к проекту TULIP и с радостью обсудим возможности сотрудничества.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15444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 Уважением.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77250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Генеральный директор OIZ TULIP Хегай Сергей Валерьевич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390555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Контакты для связи: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00860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Электронная почта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ceo@megasmart.kz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793790" y="645080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Телефон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+7(701)900-29-99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2017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Что такое OIZ Tulip?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369112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Проект TULIP - это передовая индустриальная зона с современной инфраструктурой и комплексом преференций для привлечения инвесторов и развития бизнеса.</a:t>
            </a:r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
</a:t>
            </a:r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Наша миссия заключается в создании уникальной экосистемы, объединяющей передовое производство, научно-исследовательские центры, эффективную логистику, комфортное жилье и современную инфраструктуру.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4511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Локация индустриальной зоны TULIP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702838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Маршрут:</a:t>
            </a:r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Индустриальная зона TULIP расположена на 23-м километре трассы А3, обеспечивая быстрый доступ к Алматы (17 минут от Бакада) и другим ключевым направлениям. Общая протяжённость трассы составляет  1000 км.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40959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Транспортная доступность: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280190" y="502765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Центральные магистрали и логистические узлы: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Удобное расположение на основных транспортных путях оптимизирует грузоперевозки и передвижение персонала.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280190" y="619565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Железнодорожные станции: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Близость к станциям Жетыген (12 км) и Кайрат (6 км) открывает дополнительные возможности для логистики и транспортировки грузов.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8254" y="1814155"/>
            <a:ext cx="827389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Преимущества локации TULIP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89910"/>
            <a:ext cx="37246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Транспортная Доступность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7105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Близость к границе с Китаем</a:t>
            </a:r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От села Жанаарна до границы с Китаем — около 300 км.Казахстан является частью программы «Один пояс, один путь», усиливая его значение в международной торговле и логистике.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089910"/>
            <a:ext cx="34348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Выгодное Расположение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3671054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Индустриальная зона TULIP расположена рядом со строящимся городом Алатау, что открывает перспективы для роста и привлечения рабочей силы. 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089910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Инфраструктурные перспективы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25384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Возможность подключения к развивающимся транспортным узлам.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519338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Планируемое развитие автомагистралей, железных дорог и логистических центров.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8404" y="447080"/>
            <a:ext cx="8402241" cy="507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950"/>
              </a:lnSpc>
              <a:buNone/>
            </a:pPr>
            <a:r>
              <a:rPr lang="en-US" sz="31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Преференции СЭЗ на территории OIZ Tulip</a:t>
            </a:r>
            <a:endParaRPr lang="en-US" sz="31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6817" y="1279327"/>
            <a:ext cx="1669733" cy="15953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8225" y="2129433"/>
            <a:ext cx="86916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4938951" y="1772483"/>
            <a:ext cx="6276499" cy="608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0% НДС</a:t>
            </a:r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
</a:t>
            </a:r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Освобождение от налога на добавленную стоимость.</a:t>
            </a:r>
            <a:endParaRPr lang="en-US" sz="1900" dirty="0"/>
          </a:p>
        </p:txBody>
      </p:sp>
      <p:sp>
        <p:nvSpPr>
          <p:cNvPr id="6" name="Shape 3"/>
          <p:cNvSpPr/>
          <p:nvPr/>
        </p:nvSpPr>
        <p:spPr>
          <a:xfrm>
            <a:off x="4817150" y="2885361"/>
            <a:ext cx="9204246" cy="11430"/>
          </a:xfrm>
          <a:prstGeom prst="roundRect">
            <a:avLst>
              <a:gd name="adj" fmla="val 596766"/>
            </a:avLst>
          </a:prstGeom>
          <a:solidFill>
            <a:srgbClr val="C7C7D0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51" y="2915245"/>
            <a:ext cx="3339584" cy="159531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88819" y="3550444"/>
            <a:ext cx="105728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1550" dirty="0"/>
          </a:p>
        </p:txBody>
      </p:sp>
      <p:sp>
        <p:nvSpPr>
          <p:cNvPr id="9" name="Text 5"/>
          <p:cNvSpPr/>
          <p:nvPr/>
        </p:nvSpPr>
        <p:spPr>
          <a:xfrm>
            <a:off x="5773936" y="3408402"/>
            <a:ext cx="6543913" cy="608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0% КПН</a:t>
            </a:r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
</a:t>
            </a:r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Освобождение от корпоративного подоходного налога.</a:t>
            </a:r>
            <a:endParaRPr lang="en-US" sz="1900" dirty="0"/>
          </a:p>
        </p:txBody>
      </p:sp>
      <p:sp>
        <p:nvSpPr>
          <p:cNvPr id="10" name="Shape 6"/>
          <p:cNvSpPr/>
          <p:nvPr/>
        </p:nvSpPr>
        <p:spPr>
          <a:xfrm>
            <a:off x="5652135" y="4521279"/>
            <a:ext cx="8369260" cy="11430"/>
          </a:xfrm>
          <a:prstGeom prst="roundRect">
            <a:avLst>
              <a:gd name="adj" fmla="val 596766"/>
            </a:avLst>
          </a:prstGeom>
          <a:solidFill>
            <a:srgbClr val="C7C7D0"/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965" y="4551164"/>
            <a:ext cx="5009436" cy="159531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887391" y="5186363"/>
            <a:ext cx="108347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1550" dirty="0"/>
          </a:p>
        </p:txBody>
      </p:sp>
      <p:sp>
        <p:nvSpPr>
          <p:cNvPr id="13" name="Text 8"/>
          <p:cNvSpPr/>
          <p:nvPr/>
        </p:nvSpPr>
        <p:spPr>
          <a:xfrm>
            <a:off x="6608802" y="4892159"/>
            <a:ext cx="7290792" cy="913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0% имущественный налог</a:t>
            </a:r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
</a:t>
            </a:r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Освобождение от налога на имущество, снижая текущие расходы.</a:t>
            </a:r>
            <a:endParaRPr lang="en-US" sz="1900" dirty="0"/>
          </a:p>
        </p:txBody>
      </p:sp>
      <p:sp>
        <p:nvSpPr>
          <p:cNvPr id="14" name="Shape 9"/>
          <p:cNvSpPr/>
          <p:nvPr/>
        </p:nvSpPr>
        <p:spPr>
          <a:xfrm>
            <a:off x="6487001" y="6157198"/>
            <a:ext cx="7534394" cy="11430"/>
          </a:xfrm>
          <a:prstGeom prst="roundRect">
            <a:avLst>
              <a:gd name="adj" fmla="val 596766"/>
            </a:avLst>
          </a:prstGeom>
          <a:solidFill>
            <a:srgbClr val="C7C7D0"/>
          </a:solidFill>
          <a:ln/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99" y="6187083"/>
            <a:ext cx="6679287" cy="159531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886319" y="6822281"/>
            <a:ext cx="110847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4</a:t>
            </a:r>
            <a:endParaRPr lang="en-US" sz="1550" dirty="0"/>
          </a:p>
        </p:txBody>
      </p:sp>
      <p:sp>
        <p:nvSpPr>
          <p:cNvPr id="17" name="Text 11"/>
          <p:cNvSpPr/>
          <p:nvPr/>
        </p:nvSpPr>
        <p:spPr>
          <a:xfrm>
            <a:off x="7443788" y="6349484"/>
            <a:ext cx="6455807" cy="913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350"/>
              </a:lnSpc>
              <a:buNone/>
            </a:pPr>
            <a:r>
              <a:rPr lang="en-US" sz="19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0% таможенные пошлины</a:t>
            </a:r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
</a:t>
            </a:r>
            <a:pPr algn="l" indent="0" marL="0">
              <a:lnSpc>
                <a:spcPts val="2350"/>
              </a:lnSpc>
              <a:buNone/>
            </a:pPr>
            <a:r>
              <a:rPr lang="en-US" sz="19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Освобождение от таможенных сборов на ввоз оборудования.</a:t>
            </a:r>
            <a:endParaRPr lang="en-US" sz="1900" dirty="0"/>
          </a:p>
        </p:txBody>
      </p:sp>
      <p:sp>
        <p:nvSpPr>
          <p:cNvPr id="18" name="Text 12"/>
          <p:cNvSpPr/>
          <p:nvPr/>
        </p:nvSpPr>
        <p:spPr>
          <a:xfrm>
            <a:off x="7443788" y="7360206"/>
            <a:ext cx="6455807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000"/>
              </a:lnSpc>
              <a:buNone/>
            </a:pP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228" y="730210"/>
            <a:ext cx="5163860" cy="645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Инфраструктура</a:t>
            </a:r>
            <a:endParaRPr lang="en-US" sz="40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228" y="1685449"/>
            <a:ext cx="516374" cy="5163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09228" y="2408277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Площадь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6209228" y="2854881"/>
            <a:ext cx="3694271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444 Гектара</a:t>
            </a:r>
            <a:endParaRPr lang="en-US" sz="16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300" y="1685449"/>
            <a:ext cx="516374" cy="5163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13300" y="2408277"/>
            <a:ext cx="3694271" cy="645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Электроснабжение</a:t>
            </a:r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 Мощность 250 МВт/ч, </a:t>
            </a:r>
            <a:endParaRPr lang="en-US" sz="2000" dirty="0"/>
          </a:p>
        </p:txBody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228" y="3804999"/>
            <a:ext cx="516374" cy="51637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209228" y="4527828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Газоснабжение</a:t>
            </a:r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 </a:t>
            </a:r>
            <a:endParaRPr lang="en-US" sz="2000" dirty="0"/>
          </a:p>
        </p:txBody>
      </p:sp>
      <p:sp>
        <p:nvSpPr>
          <p:cNvPr id="11" name="Text 5"/>
          <p:cNvSpPr/>
          <p:nvPr/>
        </p:nvSpPr>
        <p:spPr>
          <a:xfrm>
            <a:off x="6209228" y="4974431"/>
            <a:ext cx="2915364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Объём 20,000 куб. м/ч, </a:t>
            </a:r>
            <a:endParaRPr lang="en-US" sz="200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3300" y="3804999"/>
            <a:ext cx="516374" cy="516374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10213300" y="4527828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Водоснабжение</a:t>
            </a:r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 </a:t>
            </a:r>
            <a:endParaRPr lang="en-US" sz="2000" dirty="0"/>
          </a:p>
        </p:txBody>
      </p:sp>
      <p:sp>
        <p:nvSpPr>
          <p:cNvPr id="14" name="Text 7"/>
          <p:cNvSpPr/>
          <p:nvPr/>
        </p:nvSpPr>
        <p:spPr>
          <a:xfrm>
            <a:off x="10213300" y="4974431"/>
            <a:ext cx="3370183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23,000 кубометров в сутки.</a:t>
            </a:r>
            <a:endParaRPr lang="en-US" sz="2000" dirty="0"/>
          </a:p>
        </p:txBody>
      </p:sp>
      <p:pic>
        <p:nvPicPr>
          <p:cNvPr id="15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228" y="5916811"/>
            <a:ext cx="516374" cy="516374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6209228" y="6639639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Водоотведение</a:t>
            </a:r>
            <a:pPr algn="l" indent="0" marL="0">
              <a:lnSpc>
                <a:spcPts val="250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:</a:t>
            </a:r>
            <a:endParaRPr lang="en-US" sz="2000" dirty="0"/>
          </a:p>
        </p:txBody>
      </p:sp>
      <p:sp>
        <p:nvSpPr>
          <p:cNvPr id="17" name="Text 9"/>
          <p:cNvSpPr/>
          <p:nvPr/>
        </p:nvSpPr>
        <p:spPr>
          <a:xfrm>
            <a:off x="6209228" y="7086243"/>
            <a:ext cx="3694271" cy="4131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2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20,000кубометров в сутки.</a:t>
            </a:r>
            <a:endParaRPr lang="en-US" sz="2000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300" y="5916811"/>
            <a:ext cx="516374" cy="516374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10213300" y="6639639"/>
            <a:ext cx="2581870" cy="32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Интернет-Связь</a:t>
            </a:r>
            <a:endParaRPr lang="en-US" sz="2000" dirty="0"/>
          </a:p>
        </p:txBody>
      </p:sp>
      <p:sp>
        <p:nvSpPr>
          <p:cNvPr id="20" name="Text 11"/>
          <p:cNvSpPr/>
          <p:nvPr/>
        </p:nvSpPr>
        <p:spPr>
          <a:xfrm>
            <a:off x="10213300" y="7086243"/>
            <a:ext cx="3694271" cy="330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1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 500 Мб/с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0442" y="534591"/>
            <a:ext cx="13269516" cy="12149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475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Железнодорожная  инфраструктура индустриальной зоны TULIP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680442" y="2138243"/>
            <a:ext cx="13269516" cy="5558671"/>
          </a:xfrm>
          <a:prstGeom prst="roundRect">
            <a:avLst>
              <a:gd name="adj" fmla="val 1469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88062" y="2145863"/>
            <a:ext cx="13254276" cy="554343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2964" y="2270046"/>
            <a:ext cx="2473404" cy="39928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82372" y="6379488"/>
            <a:ext cx="6234708" cy="1243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Существующая железнодорожная сеть связывает индустриальную зону TULIP с другими регионами через станции Жетыген и Кайрат, обеспечивая удобную грузовую логистику. </a:t>
            </a:r>
            <a:endParaRPr lang="en-US" sz="15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7244" y="2270046"/>
            <a:ext cx="4406860" cy="304645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513320" y="5433060"/>
            <a:ext cx="6234708" cy="1243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400"/>
              </a:lnSpc>
              <a:buSzPct val="100000"/>
              <a:buChar char="•"/>
            </a:pPr>
            <a:r>
              <a:rPr lang="en-US" sz="15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Изображение демонстрирует проектные железнодорожные пути (красные линии) протяжённостью около 80 км, которые соединят индустриальную зону TULIP с ключевыми транспортными магистралями, значительно улучшив логистику.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543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Потенциал развития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303264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Город Алатау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Строительство нового города, который станет центром деловой и социальной активности, с планируемым населением около 2 млн человек к 2050 году. 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347126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Комплексная среда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В зоне TULIP будут объединены жилые кварталы, научно-исследовательские центры, образовательные учреждения, парки и спортивные зоны.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463927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Магнит для технологий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Концентрация высокотехнологичных производств и доступ к образовательным ресурсам.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3790" y="544437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Устойчивый рост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: Индустриальная зона TULIP поддерживает долгосрочный экономический рост и служит платформой для инноваций в Казахстане.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93790" y="6612374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СЭЗ до 2048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года на территории Индустриальной Зоны TULIP.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16092"/>
            <a:ext cx="104697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Гибкие варианты партнерства в TULIP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78499"/>
            <a:ext cx="4196358" cy="3491032"/>
          </a:xfrm>
          <a:prstGeom prst="roundRect">
            <a:avLst>
              <a:gd name="adj" fmla="val 272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28224" y="25129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1) Частная земля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28224" y="3003352"/>
            <a:ext cx="372749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Приобретение земельного участка в собственность для реализации вашего проекта. Полная свобода в планировании и застройке с доступом ко всей инфраструктуре TULIP.</a:t>
            </a:r>
            <a:endParaRPr lang="en-US" sz="1750" dirty="0"/>
          </a:p>
        </p:txBody>
      </p:sp>
      <p:sp>
        <p:nvSpPr>
          <p:cNvPr id="6" name="Shape 4"/>
          <p:cNvSpPr/>
          <p:nvPr/>
        </p:nvSpPr>
        <p:spPr>
          <a:xfrm>
            <a:off x="5216962" y="2278499"/>
            <a:ext cx="4196358" cy="3491032"/>
          </a:xfrm>
          <a:prstGeom prst="roundRect">
            <a:avLst>
              <a:gd name="adj" fmla="val 272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51396" y="2512933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2)Совместное предприятие (СП)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5451396" y="3357682"/>
            <a:ext cx="372749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Создание совместного предприятия с TULIP, где мы предоставляем инфраструктуру и ресурсы, а вы - свои уникальные компетенции и технологии. 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9640133" y="2278499"/>
            <a:ext cx="4196358" cy="3491032"/>
          </a:xfrm>
          <a:prstGeom prst="roundRect">
            <a:avLst>
              <a:gd name="adj" fmla="val 272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74568" y="2512933"/>
            <a:ext cx="372749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3) Долгосрочная аренда с постройкой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9874568" y="3357682"/>
            <a:ext cx="372749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Мы строим стандартизированные производственные площади под ваши нужды при заключении долгосрочного контракта, минимизируя ваши начальные инвестиции и риски.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93790" y="6024682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 TULIP мы понимаем, что каждый бизнес уникален, поэтому предлагаем гибкие варианты партнерства, адаптированные под различные потребности и стратегии развития.Наша команда готова обсудить индивидуальные условия и найти оптимальное решение для вашего бизнеса в TULIP.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2024-11-25T05:22:27Z</dcterms:created>
  <dcterms:modified xsi:type="dcterms:W3CDTF">2024-11-25T05:22:27Z</dcterms:modified>
</cp:coreProperties>
</file>